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19"/>
  </p:notesMasterIdLst>
  <p:handoutMasterIdLst>
    <p:handoutMasterId r:id="rId20"/>
  </p:handoutMasterIdLst>
  <p:sldIdLst>
    <p:sldId id="256" r:id="rId2"/>
    <p:sldId id="303" r:id="rId3"/>
    <p:sldId id="261" r:id="rId4"/>
    <p:sldId id="305" r:id="rId5"/>
    <p:sldId id="311" r:id="rId6"/>
    <p:sldId id="306" r:id="rId7"/>
    <p:sldId id="307" r:id="rId8"/>
    <p:sldId id="265" r:id="rId9"/>
    <p:sldId id="272" r:id="rId10"/>
    <p:sldId id="304" r:id="rId11"/>
    <p:sldId id="315" r:id="rId12"/>
    <p:sldId id="319" r:id="rId13"/>
    <p:sldId id="316" r:id="rId14"/>
    <p:sldId id="317" r:id="rId15"/>
    <p:sldId id="318" r:id="rId16"/>
    <p:sldId id="320" r:id="rId17"/>
    <p:sldId id="308" r:id="rId18"/>
  </p:sldIdLst>
  <p:sldSz cx="9144000" cy="5143500" type="screen16x9"/>
  <p:notesSz cx="6858000" cy="9144000"/>
  <p:embeddedFontLst>
    <p:embeddedFont>
      <p:font typeface="Lato" panose="020F0502020204030203" pitchFamily="34" charset="0"/>
      <p:regular r:id="rId21"/>
      <p:bold r:id="rId22"/>
      <p:italic r:id="rId23"/>
      <p:boldItalic r:id="rId24"/>
    </p:embeddedFont>
    <p:embeddedFont>
      <p:font typeface="Lexend Exa" panose="020B0604020202020204" charset="0"/>
      <p:regular r:id="rId25"/>
      <p:bold r:id="rId26"/>
    </p:embeddedFont>
    <p:embeddedFont>
      <p:font typeface="Lexend Exa Medium" panose="020B0604020202020204" charset="0"/>
      <p:regular r:id="rId27"/>
      <p:bold r:id="rId28"/>
    </p:embeddedFont>
    <p:embeddedFont>
      <p:font typeface="Montserrat" pitchFamily="2" charset="0"/>
      <p:regular r:id="rId29"/>
      <p:bold r:id="rId30"/>
      <p:italic r:id="rId31"/>
      <p:boldItalic r:id="rId32"/>
    </p:embeddedFont>
    <p:embeddedFont>
      <p:font typeface="Palanquin Dark" panose="020B0604020202020204" charset="0"/>
      <p:regular r:id="rId33"/>
      <p:bold r:id="rId34"/>
    </p:embeddedFont>
    <p:embeddedFont>
      <p:font typeface="Roboto Condensed Light" panose="02000000000000000000" pitchFamily="2" charset="0"/>
      <p:regular r:id="rId35"/>
      <p: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8ACA548-9F9F-4678-BEE1-AFFA3CC5EC4E}">
  <a:tblStyle styleId="{D8ACA548-9F9F-4678-BEE1-AFFA3CC5EC4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986" autoAdjust="0"/>
    <p:restoredTop sz="94675" autoAdjust="0"/>
  </p:normalViewPr>
  <p:slideViewPr>
    <p:cSldViewPr snapToGrid="0">
      <p:cViewPr varScale="1">
        <p:scale>
          <a:sx n="142" d="100"/>
          <a:sy n="142" d="100"/>
        </p:scale>
        <p:origin x="1098" y="-15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3864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theme" Target="theme/theme1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C88585-8754-6B78-3B44-89A3918C759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AE9C14-2536-C06D-E087-2AAC37003B6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D9C706-5E7E-4854-93EC-C870B4C351DF}" type="datetimeFigureOut">
              <a:rPr lang="en-US" smtClean="0"/>
              <a:t>1/28/2024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FA6145-AC08-D274-2786-667FE60AE8B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FB19F9-91F2-33B1-970C-B519143F934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573673-DE69-4F50-8428-C479FDEB6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18964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jpg>
</file>

<file path=ppt/media/image17.png>
</file>

<file path=ppt/media/image18.jpg>
</file>

<file path=ppt/media/image19.jpg>
</file>

<file path=ppt/media/image2.jpg>
</file>

<file path=ppt/media/image20.jpg>
</file>

<file path=ppt/media/image21.jpg>
</file>

<file path=ppt/media/image3.jpg>
</file>

<file path=ppt/media/image4.jpg>
</file>

<file path=ppt/media/image5.pn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sldNum="0"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11073fe33b9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11073fe33b9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527209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0c93c893a1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10c93c893a1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210046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1073fe33b9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11073fe33b9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1699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0c93c893a1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10c93c893a1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732434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0c93c893a1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10c93c893a1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097917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1073fe33b9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11073fe33b9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78236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1073fe33b9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11073fe33b9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481531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11073fe33b9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11073fe33b9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99722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0c93c893a1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10c93c893a1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32092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1073fe33b9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11073fe33b9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1073fe33b9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11073fe33b9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173758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1073fe33b9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11073fe33b9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48153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0c93c893a1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10c93c893a1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77067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0c93c893a1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10c93c893a1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16777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11073fe33b9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11073fe33b9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11073fe33b9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11073fe33b9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189000" y="3649438"/>
            <a:ext cx="3424800" cy="34248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 rot="-5400000" flipH="1">
            <a:off x="357750" y="-1908400"/>
            <a:ext cx="8428500" cy="7662900"/>
          </a:xfrm>
          <a:prstGeom prst="wave">
            <a:avLst>
              <a:gd name="adj1" fmla="val 8291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6602404" y="-1847651"/>
            <a:ext cx="3424800" cy="34248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777650" y="1037300"/>
            <a:ext cx="5588700" cy="255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2541600" y="3779225"/>
            <a:ext cx="4060800" cy="4758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 rot="-5400000" flipH="1">
            <a:off x="1341163" y="4239862"/>
            <a:ext cx="1089000" cy="1089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4"/>
          <p:cNvSpPr/>
          <p:nvPr/>
        </p:nvSpPr>
        <p:spPr>
          <a:xfrm>
            <a:off x="-98400" y="-631600"/>
            <a:ext cx="9340800" cy="6530100"/>
          </a:xfrm>
          <a:prstGeom prst="wave">
            <a:avLst>
              <a:gd name="adj1" fmla="val 8291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4"/>
          <p:cNvSpPr/>
          <p:nvPr/>
        </p:nvSpPr>
        <p:spPr>
          <a:xfrm rot="-5400000" flipH="1">
            <a:off x="7298113" y="-549588"/>
            <a:ext cx="1089000" cy="1089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1"/>
          </p:nvPr>
        </p:nvSpPr>
        <p:spPr>
          <a:xfrm>
            <a:off x="720000" y="1084775"/>
            <a:ext cx="7704000" cy="35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AutoNum type="arabicPeriod"/>
              <a:defRPr sz="1200"/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 rot="5400000">
            <a:off x="6713837" y="4239862"/>
            <a:ext cx="1089000" cy="1089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6"/>
          <p:cNvSpPr/>
          <p:nvPr/>
        </p:nvSpPr>
        <p:spPr>
          <a:xfrm flipH="1">
            <a:off x="-98400" y="-631600"/>
            <a:ext cx="9340800" cy="6530100"/>
          </a:xfrm>
          <a:prstGeom prst="wave">
            <a:avLst>
              <a:gd name="adj1" fmla="val 8291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6"/>
          <p:cNvSpPr/>
          <p:nvPr/>
        </p:nvSpPr>
        <p:spPr>
          <a:xfrm rot="5400000">
            <a:off x="756887" y="-549588"/>
            <a:ext cx="1089000" cy="1089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_1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0"/>
          <p:cNvSpPr/>
          <p:nvPr/>
        </p:nvSpPr>
        <p:spPr>
          <a:xfrm rot="-5400000" flipH="1">
            <a:off x="1867971" y="-1726275"/>
            <a:ext cx="5641500" cy="8697300"/>
          </a:xfrm>
          <a:prstGeom prst="wave">
            <a:avLst>
              <a:gd name="adj1" fmla="val 4562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20"/>
          <p:cNvSpPr/>
          <p:nvPr/>
        </p:nvSpPr>
        <p:spPr>
          <a:xfrm>
            <a:off x="-258738" y="539390"/>
            <a:ext cx="1215900" cy="12159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20"/>
          <p:cNvSpPr/>
          <p:nvPr/>
        </p:nvSpPr>
        <p:spPr>
          <a:xfrm>
            <a:off x="8377487" y="2615890"/>
            <a:ext cx="1215900" cy="12159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20"/>
          <p:cNvSpPr txBox="1">
            <a:spLocks noGrp="1"/>
          </p:cNvSpPr>
          <p:nvPr>
            <p:ph type="title" idx="2"/>
          </p:nvPr>
        </p:nvSpPr>
        <p:spPr>
          <a:xfrm>
            <a:off x="1331900" y="1952100"/>
            <a:ext cx="1978200" cy="31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1" name="Google Shape;141;p20"/>
          <p:cNvSpPr txBox="1">
            <a:spLocks noGrp="1"/>
          </p:cNvSpPr>
          <p:nvPr>
            <p:ph type="subTitle" idx="1"/>
          </p:nvPr>
        </p:nvSpPr>
        <p:spPr>
          <a:xfrm>
            <a:off x="1331900" y="2195300"/>
            <a:ext cx="1978200" cy="6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20"/>
          <p:cNvSpPr txBox="1">
            <a:spLocks noGrp="1"/>
          </p:cNvSpPr>
          <p:nvPr>
            <p:ph type="title" idx="3"/>
          </p:nvPr>
        </p:nvSpPr>
        <p:spPr>
          <a:xfrm>
            <a:off x="5833877" y="1952100"/>
            <a:ext cx="1978200" cy="31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3" name="Google Shape;143;p20"/>
          <p:cNvSpPr txBox="1">
            <a:spLocks noGrp="1"/>
          </p:cNvSpPr>
          <p:nvPr>
            <p:ph type="subTitle" idx="4"/>
          </p:nvPr>
        </p:nvSpPr>
        <p:spPr>
          <a:xfrm>
            <a:off x="5833877" y="2195300"/>
            <a:ext cx="1978200" cy="6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20"/>
          <p:cNvSpPr txBox="1">
            <a:spLocks noGrp="1"/>
          </p:cNvSpPr>
          <p:nvPr>
            <p:ph type="title" idx="5"/>
          </p:nvPr>
        </p:nvSpPr>
        <p:spPr>
          <a:xfrm>
            <a:off x="1331900" y="3308975"/>
            <a:ext cx="1978200" cy="31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5" name="Google Shape;145;p20"/>
          <p:cNvSpPr txBox="1">
            <a:spLocks noGrp="1"/>
          </p:cNvSpPr>
          <p:nvPr>
            <p:ph type="subTitle" idx="6"/>
          </p:nvPr>
        </p:nvSpPr>
        <p:spPr>
          <a:xfrm>
            <a:off x="1331900" y="3551975"/>
            <a:ext cx="1978200" cy="6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20"/>
          <p:cNvSpPr txBox="1">
            <a:spLocks noGrp="1"/>
          </p:cNvSpPr>
          <p:nvPr>
            <p:ph type="title" idx="7"/>
          </p:nvPr>
        </p:nvSpPr>
        <p:spPr>
          <a:xfrm>
            <a:off x="5833877" y="3308975"/>
            <a:ext cx="1978200" cy="31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7" name="Google Shape;147;p20"/>
          <p:cNvSpPr txBox="1">
            <a:spLocks noGrp="1"/>
          </p:cNvSpPr>
          <p:nvPr>
            <p:ph type="subTitle" idx="8"/>
          </p:nvPr>
        </p:nvSpPr>
        <p:spPr>
          <a:xfrm>
            <a:off x="5833875" y="3551975"/>
            <a:ext cx="1978200" cy="6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2"/>
          <p:cNvSpPr/>
          <p:nvPr/>
        </p:nvSpPr>
        <p:spPr>
          <a:xfrm rot="-5400000" flipH="1">
            <a:off x="1341163" y="4239862"/>
            <a:ext cx="1089000" cy="1089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2"/>
          <p:cNvSpPr/>
          <p:nvPr/>
        </p:nvSpPr>
        <p:spPr>
          <a:xfrm>
            <a:off x="-98400" y="-631600"/>
            <a:ext cx="9340800" cy="6530100"/>
          </a:xfrm>
          <a:prstGeom prst="wave">
            <a:avLst>
              <a:gd name="adj1" fmla="val 8291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22"/>
          <p:cNvSpPr/>
          <p:nvPr/>
        </p:nvSpPr>
        <p:spPr>
          <a:xfrm rot="-5400000" flipH="1">
            <a:off x="7298113" y="-549588"/>
            <a:ext cx="1089000" cy="1089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22"/>
          <p:cNvSpPr txBox="1">
            <a:spLocks noGrp="1"/>
          </p:cNvSpPr>
          <p:nvPr>
            <p:ph type="title" idx="2"/>
          </p:nvPr>
        </p:nvSpPr>
        <p:spPr>
          <a:xfrm>
            <a:off x="1101175" y="1915575"/>
            <a:ext cx="19860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7" name="Google Shape;167;p22"/>
          <p:cNvSpPr txBox="1">
            <a:spLocks noGrp="1"/>
          </p:cNvSpPr>
          <p:nvPr>
            <p:ph type="subTitle" idx="1"/>
          </p:nvPr>
        </p:nvSpPr>
        <p:spPr>
          <a:xfrm>
            <a:off x="1101175" y="2283050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22"/>
          <p:cNvSpPr txBox="1">
            <a:spLocks noGrp="1"/>
          </p:cNvSpPr>
          <p:nvPr>
            <p:ph type="title" idx="3"/>
          </p:nvPr>
        </p:nvSpPr>
        <p:spPr>
          <a:xfrm>
            <a:off x="3578950" y="1915250"/>
            <a:ext cx="19860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9" name="Google Shape;169;p22"/>
          <p:cNvSpPr txBox="1">
            <a:spLocks noGrp="1"/>
          </p:cNvSpPr>
          <p:nvPr>
            <p:ph type="subTitle" idx="4"/>
          </p:nvPr>
        </p:nvSpPr>
        <p:spPr>
          <a:xfrm>
            <a:off x="3579000" y="2283050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22"/>
          <p:cNvSpPr txBox="1">
            <a:spLocks noGrp="1"/>
          </p:cNvSpPr>
          <p:nvPr>
            <p:ph type="title" idx="5"/>
          </p:nvPr>
        </p:nvSpPr>
        <p:spPr>
          <a:xfrm>
            <a:off x="1101175" y="3708600"/>
            <a:ext cx="19860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71" name="Google Shape;171;p22"/>
          <p:cNvSpPr txBox="1">
            <a:spLocks noGrp="1"/>
          </p:cNvSpPr>
          <p:nvPr>
            <p:ph type="subTitle" idx="6"/>
          </p:nvPr>
        </p:nvSpPr>
        <p:spPr>
          <a:xfrm>
            <a:off x="1101175" y="4076400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22"/>
          <p:cNvSpPr txBox="1">
            <a:spLocks noGrp="1"/>
          </p:cNvSpPr>
          <p:nvPr>
            <p:ph type="title" idx="7"/>
          </p:nvPr>
        </p:nvSpPr>
        <p:spPr>
          <a:xfrm>
            <a:off x="3578947" y="3708600"/>
            <a:ext cx="19860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73" name="Google Shape;173;p22"/>
          <p:cNvSpPr txBox="1">
            <a:spLocks noGrp="1"/>
          </p:cNvSpPr>
          <p:nvPr>
            <p:ph type="subTitle" idx="8"/>
          </p:nvPr>
        </p:nvSpPr>
        <p:spPr>
          <a:xfrm>
            <a:off x="3578947" y="4076400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22"/>
          <p:cNvSpPr txBox="1">
            <a:spLocks noGrp="1"/>
          </p:cNvSpPr>
          <p:nvPr>
            <p:ph type="title" idx="9"/>
          </p:nvPr>
        </p:nvSpPr>
        <p:spPr>
          <a:xfrm>
            <a:off x="6056727" y="1915250"/>
            <a:ext cx="19860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75" name="Google Shape;175;p22"/>
          <p:cNvSpPr txBox="1">
            <a:spLocks noGrp="1"/>
          </p:cNvSpPr>
          <p:nvPr>
            <p:ph type="subTitle" idx="13"/>
          </p:nvPr>
        </p:nvSpPr>
        <p:spPr>
          <a:xfrm>
            <a:off x="6056725" y="2283050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22"/>
          <p:cNvSpPr txBox="1">
            <a:spLocks noGrp="1"/>
          </p:cNvSpPr>
          <p:nvPr>
            <p:ph type="title" idx="14"/>
          </p:nvPr>
        </p:nvSpPr>
        <p:spPr>
          <a:xfrm>
            <a:off x="6056725" y="3708600"/>
            <a:ext cx="19860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77" name="Google Shape;177;p22"/>
          <p:cNvSpPr txBox="1">
            <a:spLocks noGrp="1"/>
          </p:cNvSpPr>
          <p:nvPr>
            <p:ph type="subTitle" idx="15"/>
          </p:nvPr>
        </p:nvSpPr>
        <p:spPr>
          <a:xfrm>
            <a:off x="6056725" y="4076400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7"/>
          <p:cNvSpPr/>
          <p:nvPr/>
        </p:nvSpPr>
        <p:spPr>
          <a:xfrm rot="5400000">
            <a:off x="6713837" y="4239862"/>
            <a:ext cx="1089000" cy="1089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27"/>
          <p:cNvSpPr/>
          <p:nvPr/>
        </p:nvSpPr>
        <p:spPr>
          <a:xfrm flipH="1">
            <a:off x="-98400" y="-631600"/>
            <a:ext cx="9340800" cy="6530100"/>
          </a:xfrm>
          <a:prstGeom prst="wave">
            <a:avLst>
              <a:gd name="adj1" fmla="val 8291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27"/>
          <p:cNvSpPr/>
          <p:nvPr/>
        </p:nvSpPr>
        <p:spPr>
          <a:xfrm rot="5400000">
            <a:off x="756887" y="-549588"/>
            <a:ext cx="1089000" cy="1089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8"/>
          <p:cNvSpPr/>
          <p:nvPr/>
        </p:nvSpPr>
        <p:spPr>
          <a:xfrm rot="-5400000" flipH="1">
            <a:off x="1867971" y="-1726275"/>
            <a:ext cx="5641500" cy="8697300"/>
          </a:xfrm>
          <a:prstGeom prst="wave">
            <a:avLst>
              <a:gd name="adj1" fmla="val 4562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28"/>
          <p:cNvSpPr/>
          <p:nvPr/>
        </p:nvSpPr>
        <p:spPr>
          <a:xfrm>
            <a:off x="-258738" y="539390"/>
            <a:ext cx="1215900" cy="12159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28"/>
          <p:cNvSpPr/>
          <p:nvPr/>
        </p:nvSpPr>
        <p:spPr>
          <a:xfrm>
            <a:off x="8377487" y="2615890"/>
            <a:ext cx="1215900" cy="12159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>
            <a:spLocks noGrp="1"/>
          </p:cNvSpPr>
          <p:nvPr>
            <p:ph type="title"/>
          </p:nvPr>
        </p:nvSpPr>
        <p:spPr>
          <a:xfrm flipH="1">
            <a:off x="4236300" y="1578000"/>
            <a:ext cx="41946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4"/>
          <p:cNvSpPr txBox="1">
            <a:spLocks noGrp="1"/>
          </p:cNvSpPr>
          <p:nvPr>
            <p:ph type="subTitle" idx="1"/>
          </p:nvPr>
        </p:nvSpPr>
        <p:spPr>
          <a:xfrm flipH="1">
            <a:off x="4236300" y="2419800"/>
            <a:ext cx="4194600" cy="114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4"/>
          <p:cNvSpPr/>
          <p:nvPr/>
        </p:nvSpPr>
        <p:spPr>
          <a:xfrm rot="-5400000" flipH="1">
            <a:off x="-2851950" y="534075"/>
            <a:ext cx="7511700" cy="6379800"/>
          </a:xfrm>
          <a:prstGeom prst="wave">
            <a:avLst>
              <a:gd name="adj1" fmla="val 8698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74402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 Medium"/>
              <a:buNone/>
              <a:defRPr sz="3500">
                <a:solidFill>
                  <a:schemeClr val="dk1"/>
                </a:solidFill>
                <a:latin typeface="Lexend Exa Medium"/>
                <a:ea typeface="Lexend Exa Medium"/>
                <a:cs typeface="Lexend Exa Medium"/>
                <a:sym typeface="Lexend Ex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11EDAE7-125D-9D31-A710-0E920FF15B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9CA2C6-17F6-4198-84AA-55EAFEB330E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2" r:id="rId3"/>
    <p:sldLayoutId id="2147483658" r:id="rId4"/>
    <p:sldLayoutId id="2147483666" r:id="rId5"/>
    <p:sldLayoutId id="2147483668" r:id="rId6"/>
    <p:sldLayoutId id="2147483673" r:id="rId7"/>
    <p:sldLayoutId id="2147483674" r:id="rId8"/>
    <p:sldLayoutId id="2147483678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0">
          <p15:clr>
            <a:srgbClr val="EA4335"/>
          </p15:clr>
        </p15:guide>
        <p15:guide id="2" pos="449">
          <p15:clr>
            <a:srgbClr val="EA4335"/>
          </p15:clr>
        </p15:guide>
        <p15:guide id="3" orient="horz" pos="2900">
          <p15:clr>
            <a:srgbClr val="EA4335"/>
          </p15:clr>
        </p15:guide>
        <p15:guide id="4" pos="5311">
          <p15:clr>
            <a:srgbClr val="EA4335"/>
          </p15:clr>
        </p15:guide>
        <p15:guide id="5" pos="2880">
          <p15:clr>
            <a:srgbClr val="EA4335"/>
          </p15:clr>
        </p15:guide>
        <p15:guide id="6" orient="horz" pos="162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6.jpg"/><Relationship Id="rId5" Type="http://schemas.microsoft.com/office/2007/relationships/hdphoto" Target="../media/hdphoto1.wdp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jpg"/><Relationship Id="rId5" Type="http://schemas.openxmlformats.org/officeDocument/2006/relationships/image" Target="../media/image20.jpg"/><Relationship Id="rId4" Type="http://schemas.openxmlformats.org/officeDocument/2006/relationships/image" Target="../media/image19.jp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g"/><Relationship Id="rId3" Type="http://schemas.openxmlformats.org/officeDocument/2006/relationships/image" Target="../media/image6.jpg"/><Relationship Id="rId7" Type="http://schemas.openxmlformats.org/officeDocument/2006/relationships/image" Target="../media/image10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jpg"/><Relationship Id="rId5" Type="http://schemas.openxmlformats.org/officeDocument/2006/relationships/image" Target="../media/image8.png"/><Relationship Id="rId10" Type="http://schemas.openxmlformats.org/officeDocument/2006/relationships/image" Target="../media/image13.jpg"/><Relationship Id="rId4" Type="http://schemas.openxmlformats.org/officeDocument/2006/relationships/image" Target="../media/image7.jpg"/><Relationship Id="rId9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2"/>
          <p:cNvSpPr txBox="1">
            <a:spLocks noGrp="1"/>
          </p:cNvSpPr>
          <p:nvPr>
            <p:ph type="ctrTitle"/>
          </p:nvPr>
        </p:nvSpPr>
        <p:spPr>
          <a:xfrm>
            <a:off x="682487" y="1303469"/>
            <a:ext cx="8044069" cy="104893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-US" sz="3600" b="1" dirty="0">
                <a:solidFill>
                  <a:schemeClr val="tx1"/>
                </a:solidFill>
                <a:latin typeface="Montserrat" panose="00000500000000000000" pitchFamily="2" charset="0"/>
                <a:ea typeface="Palanquin Dark Medium"/>
                <a:cs typeface="Palanquin Dark Medium"/>
                <a:sym typeface="Palanquin Dark Medium"/>
              </a:rPr>
              <a:t>Bank Vault </a:t>
            </a:r>
            <a:br>
              <a:rPr lang="en-US" sz="3600" b="1" dirty="0">
                <a:solidFill>
                  <a:schemeClr val="tx1"/>
                </a:solidFill>
                <a:latin typeface="Montserrat" panose="00000500000000000000" pitchFamily="2" charset="0"/>
                <a:ea typeface="Palanquin Dark Medium"/>
                <a:cs typeface="Palanquin Dark Medium"/>
                <a:sym typeface="Palanquin Dark Medium"/>
              </a:rPr>
            </a:br>
            <a:r>
              <a:rPr lang="en-US" sz="3600" b="1" dirty="0">
                <a:solidFill>
                  <a:schemeClr val="tx1"/>
                </a:solidFill>
                <a:latin typeface="Montserrat" panose="00000500000000000000" pitchFamily="2" charset="0"/>
                <a:ea typeface="Palanquin Dark Medium"/>
                <a:cs typeface="Palanquin Dark Medium"/>
                <a:sym typeface="Palanquin Dark Medium"/>
              </a:rPr>
              <a:t>Management System</a:t>
            </a:r>
            <a:endParaRPr sz="3600" b="1" dirty="0">
              <a:solidFill>
                <a:schemeClr val="tx1"/>
              </a:solidFill>
              <a:latin typeface="Montserrat" panose="00000500000000000000" pitchFamily="2" charset="0"/>
              <a:ea typeface="Palanquin Dark Medium"/>
              <a:cs typeface="Palanquin Dark Medium"/>
              <a:sym typeface="Palanquin Dark Medium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E13A88F-1D4E-9B76-A6BE-35BA269AFEA0}"/>
              </a:ext>
            </a:extLst>
          </p:cNvPr>
          <p:cNvSpPr txBox="1"/>
          <p:nvPr/>
        </p:nvSpPr>
        <p:spPr>
          <a:xfrm flipH="1">
            <a:off x="2415333" y="2791102"/>
            <a:ext cx="44321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Course No: CSE 3118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Course Name: Microprocessor &amp; Microcontrollers Lab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371697-3BFC-304F-EF8D-D76442C31779}"/>
              </a:ext>
            </a:extLst>
          </p:cNvPr>
          <p:cNvSpPr txBox="1"/>
          <p:nvPr/>
        </p:nvSpPr>
        <p:spPr>
          <a:xfrm flipH="1">
            <a:off x="2415333" y="3631997"/>
            <a:ext cx="443215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Course Teachers</a:t>
            </a: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Prof. Dr. Md. Shamim Akhter &amp;</a:t>
            </a:r>
          </a:p>
          <a:p>
            <a:pPr algn="ctr"/>
            <a:r>
              <a:rPr lang="en-US" b="1" dirty="0" err="1">
                <a:solidFill>
                  <a:schemeClr val="tx1"/>
                </a:solidFill>
              </a:rPr>
              <a:t>Lomat</a:t>
            </a:r>
            <a:r>
              <a:rPr lang="en-US" b="1" dirty="0">
                <a:solidFill>
                  <a:schemeClr val="tx1"/>
                </a:solidFill>
              </a:rPr>
              <a:t> Haider Chowdhury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48"/>
          <p:cNvSpPr txBox="1">
            <a:spLocks noGrp="1"/>
          </p:cNvSpPr>
          <p:nvPr>
            <p:ph type="title"/>
          </p:nvPr>
        </p:nvSpPr>
        <p:spPr>
          <a:xfrm>
            <a:off x="719999" y="686562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Working System</a:t>
            </a:r>
            <a:endParaRPr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23D06D2-F9F5-F239-3536-5D4AB70945C7}"/>
              </a:ext>
            </a:extLst>
          </p:cNvPr>
          <p:cNvSpPr txBox="1"/>
          <p:nvPr/>
        </p:nvSpPr>
        <p:spPr>
          <a:xfrm>
            <a:off x="8527551" y="4705564"/>
            <a:ext cx="3930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10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2849F2-E504-BEAD-415E-8B892BECD7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106" y="1879985"/>
            <a:ext cx="1898365" cy="152584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895EE54-D829-61AF-D6D4-711F358FAD10}"/>
              </a:ext>
            </a:extLst>
          </p:cNvPr>
          <p:cNvSpPr txBox="1"/>
          <p:nvPr/>
        </p:nvSpPr>
        <p:spPr>
          <a:xfrm flipH="1">
            <a:off x="822264" y="3622256"/>
            <a:ext cx="1802050" cy="475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Keypad Unlocking System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121C5C8-F608-38DB-DF2A-66105F68086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aintStrokes/>
                    </a14:imgEffect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560166" y="1879984"/>
            <a:ext cx="2023667" cy="152584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848A095-F54A-D441-25BF-4FCE155E2FB4}"/>
              </a:ext>
            </a:extLst>
          </p:cNvPr>
          <p:cNvSpPr txBox="1"/>
          <p:nvPr/>
        </p:nvSpPr>
        <p:spPr>
          <a:xfrm flipH="1">
            <a:off x="3670975" y="3607375"/>
            <a:ext cx="1802050" cy="475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Trap Door </a:t>
            </a: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System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3574E90-0C88-9B18-ECC0-38C7B0609E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32333" y="1875684"/>
            <a:ext cx="2295218" cy="153014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184BBDE-5204-AC6F-70FB-4C01DBF65FEE}"/>
              </a:ext>
            </a:extLst>
          </p:cNvPr>
          <p:cNvSpPr txBox="1"/>
          <p:nvPr/>
        </p:nvSpPr>
        <p:spPr>
          <a:xfrm flipH="1">
            <a:off x="6427786" y="3622256"/>
            <a:ext cx="1904313" cy="475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Alarm &amp; Messaging </a:t>
            </a: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System</a:t>
            </a:r>
          </a:p>
        </p:txBody>
      </p:sp>
    </p:spTree>
    <p:extLst>
      <p:ext uri="{BB962C8B-B14F-4D97-AF65-F5344CB8AC3E}">
        <p14:creationId xmlns:p14="http://schemas.microsoft.com/office/powerpoint/2010/main" val="3803260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3"/>
          <p:cNvSpPr txBox="1">
            <a:spLocks noGrp="1"/>
          </p:cNvSpPr>
          <p:nvPr>
            <p:ph type="title"/>
          </p:nvPr>
        </p:nvSpPr>
        <p:spPr>
          <a:xfrm>
            <a:off x="720000" y="39123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Final Design Sheet</a:t>
            </a:r>
            <a:endParaRPr dirty="0">
              <a:latin typeface="Lexend Exa Medium"/>
              <a:ea typeface="Lexend Exa Medium"/>
              <a:cs typeface="Lexend Exa Medium"/>
              <a:sym typeface="Lexend Exa Medium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277F776-E4D1-1D83-8BB9-8820807A6B17}"/>
              </a:ext>
            </a:extLst>
          </p:cNvPr>
          <p:cNvSpPr txBox="1"/>
          <p:nvPr/>
        </p:nvSpPr>
        <p:spPr>
          <a:xfrm>
            <a:off x="8527551" y="4705564"/>
            <a:ext cx="3930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11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439C56-519F-A8DC-2BD9-3D2BF0711B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3935" y="1051345"/>
            <a:ext cx="6249147" cy="3515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765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7"/>
          <p:cNvSpPr txBox="1">
            <a:spLocks noGrp="1"/>
          </p:cNvSpPr>
          <p:nvPr>
            <p:ph type="title"/>
          </p:nvPr>
        </p:nvSpPr>
        <p:spPr>
          <a:xfrm flipH="1">
            <a:off x="699246" y="1813335"/>
            <a:ext cx="2898378" cy="87506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Challenges</a:t>
            </a:r>
            <a:endParaRPr sz="2000" dirty="0"/>
          </a:p>
        </p:txBody>
      </p:sp>
      <p:sp>
        <p:nvSpPr>
          <p:cNvPr id="274" name="Google Shape;274;p37"/>
          <p:cNvSpPr txBox="1">
            <a:spLocks noGrp="1"/>
          </p:cNvSpPr>
          <p:nvPr>
            <p:ph type="subTitle" idx="1"/>
          </p:nvPr>
        </p:nvSpPr>
        <p:spPr>
          <a:xfrm flipH="1">
            <a:off x="4477382" y="1813335"/>
            <a:ext cx="4194600" cy="18836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• Implementing Dual Display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• Using Keypad and resetting the      password</a:t>
            </a:r>
          </a:p>
          <a:p>
            <a:pPr marL="0" indent="0" algn="l"/>
            <a:r>
              <a:rPr lang="en-US" sz="2000" dirty="0"/>
              <a:t>• Regarding the doors and locks!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-US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6F8FC0-07FF-9D0B-CE7F-3A677AB86444}"/>
              </a:ext>
            </a:extLst>
          </p:cNvPr>
          <p:cNvSpPr txBox="1"/>
          <p:nvPr/>
        </p:nvSpPr>
        <p:spPr>
          <a:xfrm>
            <a:off x="8527551" y="4705564"/>
            <a:ext cx="3930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10233788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3"/>
          <p:cNvSpPr txBox="1">
            <a:spLocks noGrp="1"/>
          </p:cNvSpPr>
          <p:nvPr>
            <p:ph type="title"/>
          </p:nvPr>
        </p:nvSpPr>
        <p:spPr>
          <a:xfrm>
            <a:off x="720000" y="39123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Final Look</a:t>
            </a:r>
            <a:endParaRPr dirty="0">
              <a:latin typeface="Lexend Exa Medium"/>
              <a:ea typeface="Lexend Exa Medium"/>
              <a:cs typeface="Lexend Exa Medium"/>
              <a:sym typeface="Lexend Exa Medium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277F776-E4D1-1D83-8BB9-8820807A6B17}"/>
              </a:ext>
            </a:extLst>
          </p:cNvPr>
          <p:cNvSpPr txBox="1"/>
          <p:nvPr/>
        </p:nvSpPr>
        <p:spPr>
          <a:xfrm>
            <a:off x="8527551" y="4705564"/>
            <a:ext cx="3930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13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D5ABE14-93AF-9F0C-DC8D-DF8076CD0F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624" y="1432108"/>
            <a:ext cx="4046378" cy="30347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389A9B7-BD9C-574D-74D5-CC3F9B05C4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5604" y="1420789"/>
            <a:ext cx="4046378" cy="3034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56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3"/>
          <p:cNvSpPr txBox="1">
            <a:spLocks noGrp="1"/>
          </p:cNvSpPr>
          <p:nvPr>
            <p:ph type="title"/>
          </p:nvPr>
        </p:nvSpPr>
        <p:spPr>
          <a:xfrm>
            <a:off x="720000" y="39123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Final Look</a:t>
            </a:r>
            <a:endParaRPr dirty="0">
              <a:latin typeface="Lexend Exa Medium"/>
              <a:ea typeface="Lexend Exa Medium"/>
              <a:cs typeface="Lexend Exa Medium"/>
              <a:sym typeface="Lexend Exa Medium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277F776-E4D1-1D83-8BB9-8820807A6B17}"/>
              </a:ext>
            </a:extLst>
          </p:cNvPr>
          <p:cNvSpPr txBox="1"/>
          <p:nvPr/>
        </p:nvSpPr>
        <p:spPr>
          <a:xfrm>
            <a:off x="8527551" y="4705564"/>
            <a:ext cx="3930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14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D5ABE14-93AF-9F0C-DC8D-DF8076CD0F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624" y="1432108"/>
            <a:ext cx="4046378" cy="30347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389A9B7-BD9C-574D-74D5-CC3F9B05C4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5604" y="1420789"/>
            <a:ext cx="4046378" cy="303478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6885F84-D822-1F62-7057-BB95D49B86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1966" y="1432109"/>
            <a:ext cx="4123768" cy="309282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49F4FD4-7431-4A68-A2F8-BC438CC890D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48214" y="1420789"/>
            <a:ext cx="4123768" cy="3092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336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7"/>
          <p:cNvSpPr txBox="1">
            <a:spLocks noGrp="1"/>
          </p:cNvSpPr>
          <p:nvPr>
            <p:ph type="title"/>
          </p:nvPr>
        </p:nvSpPr>
        <p:spPr>
          <a:xfrm flipH="1">
            <a:off x="705969" y="1714835"/>
            <a:ext cx="2898378" cy="87506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Limitations</a:t>
            </a:r>
            <a:endParaRPr sz="2000" dirty="0"/>
          </a:p>
        </p:txBody>
      </p:sp>
      <p:sp>
        <p:nvSpPr>
          <p:cNvPr id="274" name="Google Shape;274;p37"/>
          <p:cNvSpPr txBox="1">
            <a:spLocks noGrp="1"/>
          </p:cNvSpPr>
          <p:nvPr>
            <p:ph type="subTitle" idx="1"/>
          </p:nvPr>
        </p:nvSpPr>
        <p:spPr>
          <a:xfrm flipH="1">
            <a:off x="4477382" y="1813335"/>
            <a:ext cx="4194600" cy="18836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• Couldn’t Implement Camera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• Couldn’t Implement GSM Module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6F8FC0-07FF-9D0B-CE7F-3A677AB86444}"/>
              </a:ext>
            </a:extLst>
          </p:cNvPr>
          <p:cNvSpPr txBox="1"/>
          <p:nvPr/>
        </p:nvSpPr>
        <p:spPr>
          <a:xfrm>
            <a:off x="8527551" y="4705564"/>
            <a:ext cx="3930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12678761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7"/>
          <p:cNvSpPr txBox="1">
            <a:spLocks noGrp="1"/>
          </p:cNvSpPr>
          <p:nvPr>
            <p:ph type="title"/>
          </p:nvPr>
        </p:nvSpPr>
        <p:spPr>
          <a:xfrm flipH="1">
            <a:off x="188259" y="1934358"/>
            <a:ext cx="2898378" cy="87506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Multidisciplinary Approach:</a:t>
            </a:r>
            <a:endParaRPr sz="2000" dirty="0"/>
          </a:p>
        </p:txBody>
      </p:sp>
      <p:sp>
        <p:nvSpPr>
          <p:cNvPr id="274" name="Google Shape;274;p37"/>
          <p:cNvSpPr txBox="1">
            <a:spLocks noGrp="1"/>
          </p:cNvSpPr>
          <p:nvPr>
            <p:ph type="subTitle" idx="1"/>
          </p:nvPr>
        </p:nvSpPr>
        <p:spPr>
          <a:xfrm flipH="1">
            <a:off x="4477382" y="2036199"/>
            <a:ext cx="4194600" cy="18836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• Mechanism of Door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• Security Professionals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• UX Designer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• Software Developer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6F8FC0-07FF-9D0B-CE7F-3A677AB86444}"/>
              </a:ext>
            </a:extLst>
          </p:cNvPr>
          <p:cNvSpPr txBox="1"/>
          <p:nvPr/>
        </p:nvSpPr>
        <p:spPr>
          <a:xfrm>
            <a:off x="8527551" y="4705564"/>
            <a:ext cx="3930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16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79CD993-FEF0-4B68-8B25-F005F5F36F88}"/>
              </a:ext>
            </a:extLst>
          </p:cNvPr>
          <p:cNvSpPr txBox="1"/>
          <p:nvPr/>
        </p:nvSpPr>
        <p:spPr>
          <a:xfrm>
            <a:off x="4125878" y="1279067"/>
            <a:ext cx="433667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Bank vault management system involves various </a:t>
            </a:r>
            <a:r>
              <a:rPr lang="en-US" sz="1600" dirty="0">
                <a:solidFill>
                  <a:schemeClr val="tx1"/>
                </a:solidFill>
              </a:rPr>
              <a:t>stakeholders</a:t>
            </a:r>
            <a:r>
              <a:rPr lang="en-US" dirty="0">
                <a:solidFill>
                  <a:schemeClr val="tx1"/>
                </a:solidFill>
              </a:rPr>
              <a:t> due to its diverse nature. </a:t>
            </a:r>
          </a:p>
        </p:txBody>
      </p:sp>
    </p:spTree>
    <p:extLst>
      <p:ext uri="{BB962C8B-B14F-4D97-AF65-F5344CB8AC3E}">
        <p14:creationId xmlns:p14="http://schemas.microsoft.com/office/powerpoint/2010/main" val="4271387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Box 37">
            <a:extLst>
              <a:ext uri="{FF2B5EF4-FFF2-40B4-BE49-F238E27FC236}">
                <a16:creationId xmlns:a16="http://schemas.microsoft.com/office/drawing/2014/main" id="{E25E119B-2B4B-C638-3D60-101002C2F75A}"/>
              </a:ext>
            </a:extLst>
          </p:cNvPr>
          <p:cNvSpPr txBox="1"/>
          <p:nvPr/>
        </p:nvSpPr>
        <p:spPr>
          <a:xfrm>
            <a:off x="8527551" y="4705564"/>
            <a:ext cx="3930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17</a:t>
            </a:r>
          </a:p>
        </p:txBody>
      </p:sp>
      <p:sp>
        <p:nvSpPr>
          <p:cNvPr id="6" name="Google Shape;766;p57">
            <a:extLst>
              <a:ext uri="{FF2B5EF4-FFF2-40B4-BE49-F238E27FC236}">
                <a16:creationId xmlns:a16="http://schemas.microsoft.com/office/drawing/2014/main" id="{91CCBCD3-92D3-35FC-E878-87EF6744AA6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066246" y="1800454"/>
            <a:ext cx="5011505" cy="87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you!</a:t>
            </a:r>
            <a:endParaRPr dirty="0"/>
          </a:p>
        </p:txBody>
      </p:sp>
      <p:sp>
        <p:nvSpPr>
          <p:cNvPr id="7" name="Google Shape;769;p57">
            <a:extLst>
              <a:ext uri="{FF2B5EF4-FFF2-40B4-BE49-F238E27FC236}">
                <a16:creationId xmlns:a16="http://schemas.microsoft.com/office/drawing/2014/main" id="{62FCEE28-7ACC-305B-BA5A-0B327C140C66}"/>
              </a:ext>
            </a:extLst>
          </p:cNvPr>
          <p:cNvSpPr txBox="1">
            <a:spLocks/>
          </p:cNvSpPr>
          <p:nvPr/>
        </p:nvSpPr>
        <p:spPr>
          <a:xfrm>
            <a:off x="2304413" y="2740012"/>
            <a:ext cx="4535172" cy="3717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 Exa Medium"/>
              <a:buNone/>
              <a:defRPr sz="1800" b="0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Palanquin Dark"/>
              <a:buNone/>
              <a:defRPr sz="2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Palanquin Dark"/>
              <a:buNone/>
              <a:defRPr sz="2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Palanquin Dark"/>
              <a:buNone/>
              <a:defRPr sz="2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Palanquin Dark"/>
              <a:buNone/>
              <a:defRPr sz="2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Palanquin Dark"/>
              <a:buNone/>
              <a:defRPr sz="2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Palanquin Dark"/>
              <a:buNone/>
              <a:defRPr sz="2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Palanquin Dark"/>
              <a:buNone/>
              <a:defRPr sz="2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Palanquin Dark"/>
              <a:buNone/>
              <a:defRPr sz="2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pPr algn="ctr"/>
            <a:r>
              <a:rPr lang="en-US" dirty="0"/>
              <a:t>Do you have any questions?</a:t>
            </a:r>
          </a:p>
        </p:txBody>
      </p:sp>
    </p:spTree>
    <p:extLst>
      <p:ext uri="{BB962C8B-B14F-4D97-AF65-F5344CB8AC3E}">
        <p14:creationId xmlns:p14="http://schemas.microsoft.com/office/powerpoint/2010/main" val="2831615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15144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Lexend Exa Medium"/>
                <a:ea typeface="Lexend Exa Medium"/>
                <a:cs typeface="Lexend Exa Medium"/>
                <a:sym typeface="Lexend Exa Medium"/>
              </a:rPr>
              <a:t>Group: </a:t>
            </a:r>
            <a:r>
              <a:rPr lang="en" sz="1400" b="1" dirty="0">
                <a:latin typeface="Lexend Exa Medium"/>
                <a:ea typeface="Lexend Exa Medium"/>
                <a:cs typeface="Lexend Exa Medium"/>
                <a:sym typeface="Lexend Exa Medium"/>
              </a:rPr>
              <a:t>05</a:t>
            </a:r>
            <a:br>
              <a:rPr lang="en" sz="1400" dirty="0">
                <a:latin typeface="Lexend Exa Medium"/>
                <a:ea typeface="Lexend Exa Medium"/>
                <a:cs typeface="Lexend Exa Medium"/>
                <a:sym typeface="Lexend Exa Medium"/>
              </a:rPr>
            </a:br>
            <a:r>
              <a:rPr lang="en" sz="1400" dirty="0">
                <a:latin typeface="Lexend Exa Medium"/>
                <a:ea typeface="Lexend Exa Medium"/>
                <a:cs typeface="Lexend Exa Medium"/>
                <a:sym typeface="Lexend Exa Medium"/>
              </a:rPr>
              <a:t>Team Name: </a:t>
            </a:r>
            <a:r>
              <a:rPr lang="en" sz="1400" b="1" dirty="0">
                <a:latin typeface="Lexend Exa Medium"/>
                <a:ea typeface="Lexend Exa Medium"/>
                <a:cs typeface="Lexend Exa Medium"/>
                <a:sym typeface="Lexend Exa Medium"/>
              </a:rPr>
              <a:t>Team_Delulu</a:t>
            </a:r>
            <a:br>
              <a:rPr lang="en" dirty="0">
                <a:latin typeface="Lexend Exa Medium"/>
                <a:ea typeface="Lexend Exa Medium"/>
                <a:cs typeface="Lexend Exa Medium"/>
                <a:sym typeface="Lexend Exa Medium"/>
              </a:rPr>
            </a:br>
            <a:r>
              <a:rPr lang="en" dirty="0">
                <a:latin typeface="Lexend Exa Medium"/>
                <a:ea typeface="Lexend Exa Medium"/>
                <a:cs typeface="Lexend Exa Medium"/>
                <a:sym typeface="Lexend Exa Medium"/>
              </a:rPr>
              <a:t>Group Members</a:t>
            </a:r>
            <a:endParaRPr dirty="0">
              <a:latin typeface="Lexend Exa Medium"/>
              <a:ea typeface="Lexend Exa Medium"/>
              <a:cs typeface="Lexend Exa Medium"/>
              <a:sym typeface="Lexend Exa Medium"/>
            </a:endParaRPr>
          </a:p>
        </p:txBody>
      </p:sp>
      <p:sp>
        <p:nvSpPr>
          <p:cNvPr id="233" name="Google Shape;233;p33"/>
          <p:cNvSpPr txBox="1">
            <a:spLocks noGrp="1"/>
          </p:cNvSpPr>
          <p:nvPr>
            <p:ph type="body" idx="1"/>
          </p:nvPr>
        </p:nvSpPr>
        <p:spPr>
          <a:xfrm>
            <a:off x="720000" y="3618489"/>
            <a:ext cx="7704000" cy="7434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Manzar Nur Rahman </a:t>
            </a:r>
            <a:r>
              <a:rPr lang="en-US" sz="1400" dirty="0" err="1"/>
              <a:t>Eftee</a:t>
            </a:r>
            <a:r>
              <a:rPr lang="en-US" sz="1400" dirty="0"/>
              <a:t>	 Sharjil Shabab Khan		Md. </a:t>
            </a:r>
            <a:r>
              <a:rPr lang="en-US" sz="1400" dirty="0" err="1"/>
              <a:t>Shaleh</a:t>
            </a:r>
            <a:r>
              <a:rPr lang="en-US" sz="1400" dirty="0"/>
              <a:t> Abu </a:t>
            </a:r>
            <a:r>
              <a:rPr lang="en-US" sz="1400" dirty="0" err="1"/>
              <a:t>Mayeen</a:t>
            </a:r>
            <a:endParaRPr lang="en-US" sz="1400" dirty="0"/>
          </a:p>
          <a:p>
            <a:pPr marL="0" indent="0">
              <a:buNone/>
            </a:pPr>
            <a:r>
              <a:rPr lang="en-US" sz="1400" dirty="0"/>
              <a:t>ID – </a:t>
            </a:r>
            <a:r>
              <a:rPr lang="en-US" sz="1400" b="1" dirty="0"/>
              <a:t>20210104105</a:t>
            </a:r>
            <a:r>
              <a:rPr lang="en-US" sz="1400" dirty="0"/>
              <a:t>		 ID – </a:t>
            </a:r>
            <a:r>
              <a:rPr lang="en-US" sz="1400" b="1" dirty="0"/>
              <a:t>20210104108</a:t>
            </a:r>
            <a:r>
              <a:rPr lang="en-US" sz="1400" dirty="0"/>
              <a:t>		ID - </a:t>
            </a:r>
            <a:r>
              <a:rPr lang="en-US" sz="1400" b="1" dirty="0"/>
              <a:t>20210104123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277F776-E4D1-1D83-8BB9-8820807A6B17}"/>
              </a:ext>
            </a:extLst>
          </p:cNvPr>
          <p:cNvSpPr txBox="1"/>
          <p:nvPr/>
        </p:nvSpPr>
        <p:spPr>
          <a:xfrm>
            <a:off x="8527551" y="4705564"/>
            <a:ext cx="2888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731028-36F4-7794-653E-2776492FF1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923" y="1733117"/>
            <a:ext cx="1719377" cy="1719377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9C81E70-B1D3-C845-0C22-B774221B31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87041" y="1720176"/>
            <a:ext cx="1703147" cy="1703147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E0786F5-A176-43BB-FC31-19965CAFD4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19929" y="1733117"/>
            <a:ext cx="1703147" cy="1703147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2607342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7"/>
          <p:cNvSpPr txBox="1">
            <a:spLocks noGrp="1"/>
          </p:cNvSpPr>
          <p:nvPr>
            <p:ph type="title"/>
          </p:nvPr>
        </p:nvSpPr>
        <p:spPr>
          <a:xfrm flipH="1">
            <a:off x="4236300" y="835397"/>
            <a:ext cx="41946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Social Impact:</a:t>
            </a:r>
            <a:endParaRPr sz="2400" dirty="0"/>
          </a:p>
        </p:txBody>
      </p:sp>
      <p:sp>
        <p:nvSpPr>
          <p:cNvPr id="274" name="Google Shape;274;p37"/>
          <p:cNvSpPr txBox="1">
            <a:spLocks noGrp="1"/>
          </p:cNvSpPr>
          <p:nvPr>
            <p:ph type="subTitle" idx="1"/>
          </p:nvPr>
        </p:nvSpPr>
        <p:spPr>
          <a:xfrm flipH="1">
            <a:off x="4236300" y="1749239"/>
            <a:ext cx="4194600" cy="24657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1600" dirty="0"/>
              <a:t>Enhanced Security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i="0" dirty="0">
                <a:effectLst/>
                <a:latin typeface="Söhne"/>
              </a:rPr>
              <a:t>Crime Deterrent</a:t>
            </a:r>
            <a:endParaRPr lang="en-US" sz="1600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/>
              <a:t>Trust &amp; Confidence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i="0" dirty="0">
                <a:effectLst/>
                <a:latin typeface="Söhne"/>
              </a:rPr>
              <a:t>Employment Opportunities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i="0" dirty="0">
                <a:effectLst/>
                <a:latin typeface="Söhne"/>
              </a:rPr>
              <a:t>Customer Convenience</a:t>
            </a:r>
            <a:endParaRPr lang="en-US" dirty="0">
              <a:latin typeface="Söhne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i="0" dirty="0">
                <a:effectLst/>
                <a:latin typeface="Söhne"/>
              </a:rPr>
              <a:t>Technological Advancement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i="0" dirty="0">
                <a:effectLst/>
                <a:latin typeface="Söhne"/>
              </a:rPr>
              <a:t>Emergency Preparedness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/>
              <a:t>One step closer to being Digital Bangladesh!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6F8FC0-07FF-9D0B-CE7F-3A677AB86444}"/>
              </a:ext>
            </a:extLst>
          </p:cNvPr>
          <p:cNvSpPr txBox="1"/>
          <p:nvPr/>
        </p:nvSpPr>
        <p:spPr>
          <a:xfrm>
            <a:off x="8527551" y="4705564"/>
            <a:ext cx="2888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3</a:t>
            </a:r>
          </a:p>
        </p:txBody>
      </p:sp>
      <p:sp>
        <p:nvSpPr>
          <p:cNvPr id="2" name="Google Shape;322;p41">
            <a:extLst>
              <a:ext uri="{FF2B5EF4-FFF2-40B4-BE49-F238E27FC236}">
                <a16:creationId xmlns:a16="http://schemas.microsoft.com/office/drawing/2014/main" id="{BF222FC4-66C7-54C4-13AE-8A5AAFC48210}"/>
              </a:ext>
            </a:extLst>
          </p:cNvPr>
          <p:cNvSpPr txBox="1">
            <a:spLocks/>
          </p:cNvSpPr>
          <p:nvPr/>
        </p:nvSpPr>
        <p:spPr>
          <a:xfrm>
            <a:off x="202823" y="1677197"/>
            <a:ext cx="3167395" cy="1119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 Medium"/>
              <a:buNone/>
              <a:defRPr sz="4500" b="0" i="0" u="none" strike="noStrike" cap="none">
                <a:solidFill>
                  <a:schemeClr val="dk1"/>
                </a:solidFill>
                <a:latin typeface="Lexend Exa Medium"/>
                <a:ea typeface="Lexend Exa Medium"/>
                <a:cs typeface="Lexend Exa Medium"/>
                <a:sym typeface="Lexend Exa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pPr algn="l"/>
            <a:r>
              <a:rPr lang="en-US" sz="2800" dirty="0">
                <a:solidFill>
                  <a:srgbClr val="D9D9D9"/>
                </a:solidFill>
              </a:rPr>
              <a:t>Impact on Social &amp; Economic Development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7"/>
          <p:cNvSpPr txBox="1">
            <a:spLocks noGrp="1"/>
          </p:cNvSpPr>
          <p:nvPr>
            <p:ph type="title"/>
          </p:nvPr>
        </p:nvSpPr>
        <p:spPr>
          <a:xfrm flipH="1">
            <a:off x="4119155" y="953628"/>
            <a:ext cx="4697258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Economic Development:</a:t>
            </a:r>
            <a:endParaRPr sz="2400" dirty="0"/>
          </a:p>
        </p:txBody>
      </p:sp>
      <p:sp>
        <p:nvSpPr>
          <p:cNvPr id="274" name="Google Shape;274;p37"/>
          <p:cNvSpPr txBox="1">
            <a:spLocks noGrp="1"/>
          </p:cNvSpPr>
          <p:nvPr>
            <p:ph type="subTitle" idx="1"/>
          </p:nvPr>
        </p:nvSpPr>
        <p:spPr>
          <a:xfrm flipH="1">
            <a:off x="4119155" y="1795428"/>
            <a:ext cx="4194600" cy="214955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/>
              <a:t>Increased Productivity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b="1" i="0" dirty="0">
                <a:effectLst/>
                <a:latin typeface="Söhne"/>
              </a:rPr>
              <a:t>Increased Investments</a:t>
            </a:r>
            <a:endParaRPr lang="en-US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/>
              <a:t>Job Creation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/>
              <a:t>Increased Trust in Banking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/>
              <a:t>Revenue Generation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b="1" i="0" dirty="0">
                <a:effectLst/>
                <a:latin typeface="Söhne"/>
              </a:rPr>
              <a:t>Infrastructure Development</a:t>
            </a:r>
            <a:endParaRPr lang="en-US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b="1" i="0" dirty="0">
                <a:effectLst/>
                <a:latin typeface="Söhne"/>
              </a:rPr>
              <a:t>Tech Sector Growth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dirty="0" err="1"/>
              <a:t>Internation</a:t>
            </a:r>
            <a:r>
              <a:rPr lang="en-US" dirty="0"/>
              <a:t> Competitiveness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endParaRPr lang="en-US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6F8FC0-07FF-9D0B-CE7F-3A677AB86444}"/>
              </a:ext>
            </a:extLst>
          </p:cNvPr>
          <p:cNvSpPr txBox="1"/>
          <p:nvPr/>
        </p:nvSpPr>
        <p:spPr>
          <a:xfrm>
            <a:off x="8527551" y="4705564"/>
            <a:ext cx="2888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4</a:t>
            </a:r>
          </a:p>
        </p:txBody>
      </p:sp>
      <p:sp>
        <p:nvSpPr>
          <p:cNvPr id="2" name="Google Shape;322;p41">
            <a:extLst>
              <a:ext uri="{FF2B5EF4-FFF2-40B4-BE49-F238E27FC236}">
                <a16:creationId xmlns:a16="http://schemas.microsoft.com/office/drawing/2014/main" id="{BF222FC4-66C7-54C4-13AE-8A5AAFC48210}"/>
              </a:ext>
            </a:extLst>
          </p:cNvPr>
          <p:cNvSpPr txBox="1">
            <a:spLocks/>
          </p:cNvSpPr>
          <p:nvPr/>
        </p:nvSpPr>
        <p:spPr>
          <a:xfrm>
            <a:off x="202823" y="1677197"/>
            <a:ext cx="3167395" cy="1119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 Medium"/>
              <a:buNone/>
              <a:defRPr sz="4500" b="0" i="0" u="none" strike="noStrike" cap="none">
                <a:solidFill>
                  <a:schemeClr val="dk1"/>
                </a:solidFill>
                <a:latin typeface="Lexend Exa Medium"/>
                <a:ea typeface="Lexend Exa Medium"/>
                <a:cs typeface="Lexend Exa Medium"/>
                <a:sym typeface="Lexend Exa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pPr algn="l"/>
            <a:r>
              <a:rPr lang="en-US" sz="2800" dirty="0">
                <a:solidFill>
                  <a:srgbClr val="D9D9D9"/>
                </a:solidFill>
              </a:rPr>
              <a:t>Impact on Social &amp; Economic Development</a:t>
            </a:r>
          </a:p>
        </p:txBody>
      </p:sp>
    </p:spTree>
    <p:extLst>
      <p:ext uri="{BB962C8B-B14F-4D97-AF65-F5344CB8AC3E}">
        <p14:creationId xmlns:p14="http://schemas.microsoft.com/office/powerpoint/2010/main" val="83752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7"/>
          <p:cNvSpPr txBox="1">
            <a:spLocks noGrp="1"/>
          </p:cNvSpPr>
          <p:nvPr>
            <p:ph type="title"/>
          </p:nvPr>
        </p:nvSpPr>
        <p:spPr>
          <a:xfrm flipH="1">
            <a:off x="201705" y="1931459"/>
            <a:ext cx="2898378" cy="87506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Multidisciplinary Contribution:</a:t>
            </a:r>
            <a:endParaRPr sz="2000" dirty="0"/>
          </a:p>
        </p:txBody>
      </p:sp>
      <p:sp>
        <p:nvSpPr>
          <p:cNvPr id="274" name="Google Shape;274;p37"/>
          <p:cNvSpPr txBox="1">
            <a:spLocks noGrp="1"/>
          </p:cNvSpPr>
          <p:nvPr>
            <p:ph type="subTitle" idx="1"/>
          </p:nvPr>
        </p:nvSpPr>
        <p:spPr>
          <a:xfrm flipH="1">
            <a:off x="4477382" y="2036199"/>
            <a:ext cx="4194600" cy="18836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• Technical Experts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• Security Professionals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• UX Designer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• Financial Experts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• Maintenance and Support Teams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6F8FC0-07FF-9D0B-CE7F-3A677AB86444}"/>
              </a:ext>
            </a:extLst>
          </p:cNvPr>
          <p:cNvSpPr txBox="1"/>
          <p:nvPr/>
        </p:nvSpPr>
        <p:spPr>
          <a:xfrm>
            <a:off x="8527551" y="4705564"/>
            <a:ext cx="2888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5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79CD993-FEF0-4B68-8B25-F005F5F36F88}"/>
              </a:ext>
            </a:extLst>
          </p:cNvPr>
          <p:cNvSpPr txBox="1"/>
          <p:nvPr/>
        </p:nvSpPr>
        <p:spPr>
          <a:xfrm>
            <a:off x="4125878" y="1279067"/>
            <a:ext cx="433667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Bank vault management system involves various </a:t>
            </a:r>
            <a:r>
              <a:rPr lang="en-US" sz="1600" dirty="0">
                <a:solidFill>
                  <a:schemeClr val="tx1"/>
                </a:solidFill>
              </a:rPr>
              <a:t>stakeholders</a:t>
            </a:r>
            <a:r>
              <a:rPr lang="en-US" dirty="0">
                <a:solidFill>
                  <a:schemeClr val="tx1"/>
                </a:solidFill>
              </a:rPr>
              <a:t> due to its diverse nature. </a:t>
            </a:r>
          </a:p>
        </p:txBody>
      </p:sp>
    </p:spTree>
    <p:extLst>
      <p:ext uri="{BB962C8B-B14F-4D97-AF65-F5344CB8AC3E}">
        <p14:creationId xmlns:p14="http://schemas.microsoft.com/office/powerpoint/2010/main" val="496826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Core Concept </a:t>
            </a:r>
            <a:endParaRPr dirty="0">
              <a:latin typeface="Lexend Exa Medium"/>
              <a:ea typeface="Lexend Exa Medium"/>
              <a:cs typeface="Lexend Exa Medium"/>
              <a:sym typeface="Lexend Exa Medium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277F776-E4D1-1D83-8BB9-8820807A6B17}"/>
              </a:ext>
            </a:extLst>
          </p:cNvPr>
          <p:cNvSpPr txBox="1"/>
          <p:nvPr/>
        </p:nvSpPr>
        <p:spPr>
          <a:xfrm>
            <a:off x="8527551" y="4705564"/>
            <a:ext cx="2888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6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67034A3-3220-7BD4-4B14-114461FAEC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7787" y="1236616"/>
            <a:ext cx="5248425" cy="2943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756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Visualization of our Project</a:t>
            </a:r>
            <a:endParaRPr dirty="0">
              <a:latin typeface="Lexend Exa Medium"/>
              <a:ea typeface="Lexend Exa Medium"/>
              <a:cs typeface="Lexend Exa Medium"/>
              <a:sym typeface="Lexend Exa Medium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277F776-E4D1-1D83-8BB9-8820807A6B17}"/>
              </a:ext>
            </a:extLst>
          </p:cNvPr>
          <p:cNvSpPr txBox="1"/>
          <p:nvPr/>
        </p:nvSpPr>
        <p:spPr>
          <a:xfrm>
            <a:off x="8527551" y="4705564"/>
            <a:ext cx="2888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7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072B7A-EEC3-923D-A511-F417249CF6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4357" y="1150413"/>
            <a:ext cx="3535286" cy="3626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496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1"/>
          <p:cNvSpPr txBox="1">
            <a:spLocks noGrp="1"/>
          </p:cNvSpPr>
          <p:nvPr>
            <p:ph type="title"/>
          </p:nvPr>
        </p:nvSpPr>
        <p:spPr>
          <a:xfrm>
            <a:off x="690503" y="989799"/>
            <a:ext cx="7330696" cy="11194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D9D9D9"/>
                </a:solidFill>
              </a:rPr>
              <a:t>Usage of Design tools, hardware and software</a:t>
            </a:r>
            <a:endParaRPr dirty="0">
              <a:solidFill>
                <a:srgbClr val="D9D9D9"/>
              </a:solidFill>
            </a:endParaRPr>
          </a:p>
        </p:txBody>
      </p:sp>
      <p:sp>
        <p:nvSpPr>
          <p:cNvPr id="4" name="Google Shape;274;p37">
            <a:extLst>
              <a:ext uri="{FF2B5EF4-FFF2-40B4-BE49-F238E27FC236}">
                <a16:creationId xmlns:a16="http://schemas.microsoft.com/office/drawing/2014/main" id="{DF743AA4-E20D-1286-D904-2F9F9446BC3C}"/>
              </a:ext>
            </a:extLst>
          </p:cNvPr>
          <p:cNvSpPr txBox="1">
            <a:spLocks/>
          </p:cNvSpPr>
          <p:nvPr/>
        </p:nvSpPr>
        <p:spPr>
          <a:xfrm flipH="1">
            <a:off x="739825" y="2571750"/>
            <a:ext cx="7330696" cy="14779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Clr>
                <a:schemeClr val="tx1"/>
              </a:buClr>
              <a:buFont typeface="Courier New" panose="02070309020205020404" pitchFamily="49" charset="0"/>
              <a:buChar char="o"/>
            </a:pPr>
            <a:r>
              <a:rPr lang="en-US" sz="1600" b="1" dirty="0">
                <a:solidFill>
                  <a:schemeClr val="tx1"/>
                </a:solidFill>
              </a:rPr>
              <a:t>Design Tools: 	</a:t>
            </a:r>
            <a:r>
              <a:rPr lang="en-US" sz="1600" dirty="0">
                <a:solidFill>
                  <a:schemeClr val="tx1"/>
                </a:solidFill>
              </a:rPr>
              <a:t>Proteus, Photoshop</a:t>
            </a:r>
          </a:p>
          <a:p>
            <a:pPr marL="342900" indent="-342900">
              <a:buClr>
                <a:schemeClr val="tx1"/>
              </a:buClr>
              <a:buFont typeface="Courier New" panose="02070309020205020404" pitchFamily="49" charset="0"/>
              <a:buChar char="o"/>
            </a:pPr>
            <a:endParaRPr lang="en-US" sz="1600" dirty="0">
              <a:solidFill>
                <a:schemeClr val="tx1"/>
              </a:solidFill>
            </a:endParaRPr>
          </a:p>
          <a:p>
            <a:pPr marL="342900" indent="-342900">
              <a:buClr>
                <a:schemeClr val="tx1"/>
              </a:buClr>
              <a:buFont typeface="Courier New" panose="02070309020205020404" pitchFamily="49" charset="0"/>
              <a:buChar char="o"/>
            </a:pPr>
            <a:r>
              <a:rPr lang="en-US" sz="1600" b="1" dirty="0">
                <a:solidFill>
                  <a:schemeClr val="tx1"/>
                </a:solidFill>
              </a:rPr>
              <a:t>Hardware: 	</a:t>
            </a:r>
            <a:r>
              <a:rPr lang="en-US" sz="1600" dirty="0">
                <a:solidFill>
                  <a:schemeClr val="tx1"/>
                </a:solidFill>
              </a:rPr>
              <a:t>Arduino Mega, Buzzer, Servo Motor, Keypad, LED, 		register, Ultrasonic Sensor, GSM Module, Display, Lock</a:t>
            </a:r>
          </a:p>
          <a:p>
            <a:pPr marL="342900" indent="-342900">
              <a:buClr>
                <a:schemeClr val="tx1"/>
              </a:buClr>
              <a:buFont typeface="Courier New" panose="02070309020205020404" pitchFamily="49" charset="0"/>
              <a:buChar char="o"/>
            </a:pPr>
            <a:endParaRPr lang="en-US" sz="1600" dirty="0">
              <a:solidFill>
                <a:schemeClr val="tx1"/>
              </a:solidFill>
            </a:endParaRPr>
          </a:p>
          <a:p>
            <a:pPr marL="342900" indent="-342900">
              <a:buClr>
                <a:schemeClr val="tx1"/>
              </a:buClr>
              <a:buFont typeface="Courier New" panose="02070309020205020404" pitchFamily="49" charset="0"/>
              <a:buChar char="o"/>
            </a:pPr>
            <a:r>
              <a:rPr lang="en-US" sz="1600" b="1" dirty="0">
                <a:solidFill>
                  <a:schemeClr val="tx1"/>
                </a:solidFill>
              </a:rPr>
              <a:t>Software: 	</a:t>
            </a:r>
            <a:r>
              <a:rPr lang="en-US" sz="1600" dirty="0">
                <a:solidFill>
                  <a:schemeClr val="tx1"/>
                </a:solidFill>
              </a:rPr>
              <a:t>Arduino IDE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DEC735-E90B-67C2-5ADB-BABBEDF40803}"/>
              </a:ext>
            </a:extLst>
          </p:cNvPr>
          <p:cNvSpPr txBox="1"/>
          <p:nvPr/>
        </p:nvSpPr>
        <p:spPr>
          <a:xfrm>
            <a:off x="8527551" y="4705564"/>
            <a:ext cx="2888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8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4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Sensor &amp; Modules</a:t>
            </a:r>
            <a:endParaRPr sz="28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23D06D2-F9F5-F239-3536-5D4AB70945C7}"/>
              </a:ext>
            </a:extLst>
          </p:cNvPr>
          <p:cNvSpPr txBox="1"/>
          <p:nvPr/>
        </p:nvSpPr>
        <p:spPr>
          <a:xfrm>
            <a:off x="8527551" y="4705564"/>
            <a:ext cx="2888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9</a:t>
            </a:r>
          </a:p>
        </p:txBody>
      </p:sp>
      <p:pic>
        <p:nvPicPr>
          <p:cNvPr id="45" name="Content Placeholder 8">
            <a:extLst>
              <a:ext uri="{FF2B5EF4-FFF2-40B4-BE49-F238E27FC236}">
                <a16:creationId xmlns:a16="http://schemas.microsoft.com/office/drawing/2014/main" id="{C8609668-9EE0-157E-1FD3-99A4FA6837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2484" y="3004554"/>
            <a:ext cx="1869093" cy="1305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Content Placeholder 12">
            <a:extLst>
              <a:ext uri="{FF2B5EF4-FFF2-40B4-BE49-F238E27FC236}">
                <a16:creationId xmlns:a16="http://schemas.microsoft.com/office/drawing/2014/main" id="{02EC8E8E-7AAE-AC08-14B0-1ACF8557E1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8614" y="2983058"/>
            <a:ext cx="1306226" cy="127923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Content Placeholder 9">
            <a:extLst>
              <a:ext uri="{FF2B5EF4-FFF2-40B4-BE49-F238E27FC236}">
                <a16:creationId xmlns:a16="http://schemas.microsoft.com/office/drawing/2014/main" id="{A3497194-0F9F-407C-2720-792989283B4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5951" y="932872"/>
            <a:ext cx="1412034" cy="1412034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Content Placeholder 8">
            <a:extLst>
              <a:ext uri="{FF2B5EF4-FFF2-40B4-BE49-F238E27FC236}">
                <a16:creationId xmlns:a16="http://schemas.microsoft.com/office/drawing/2014/main" id="{ED62B293-F0DA-AC8F-3604-784C1AB5E03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9060" y="1139915"/>
            <a:ext cx="1565335" cy="986841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5153B9C0-8CE1-84F6-D7DB-3A18FBBCF81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72920" y="1139915"/>
            <a:ext cx="1518657" cy="1138993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307B26F3-FC72-4536-C4DE-5C79D335475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0383" y="1125710"/>
            <a:ext cx="1184494" cy="1139483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37BD5D35-0565-1735-6CD5-A58D0BA4A832}"/>
              </a:ext>
            </a:extLst>
          </p:cNvPr>
          <p:cNvSpPr txBox="1"/>
          <p:nvPr/>
        </p:nvSpPr>
        <p:spPr>
          <a:xfrm flipH="1">
            <a:off x="1014420" y="2491428"/>
            <a:ext cx="7088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LED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CDF427F5-8BFF-0F68-121E-6DEFF4562772}"/>
              </a:ext>
            </a:extLst>
          </p:cNvPr>
          <p:cNvSpPr txBox="1"/>
          <p:nvPr/>
        </p:nvSpPr>
        <p:spPr>
          <a:xfrm flipH="1">
            <a:off x="2703196" y="2468224"/>
            <a:ext cx="9048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Buzzer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1475109A-8477-5500-93D2-188714FC992D}"/>
              </a:ext>
            </a:extLst>
          </p:cNvPr>
          <p:cNvSpPr txBox="1"/>
          <p:nvPr/>
        </p:nvSpPr>
        <p:spPr>
          <a:xfrm flipH="1">
            <a:off x="4157181" y="2464715"/>
            <a:ext cx="18690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Ultrasonic Sensor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714BC580-41AE-BC70-4E2B-5EE4E60B5B44}"/>
              </a:ext>
            </a:extLst>
          </p:cNvPr>
          <p:cNvSpPr txBox="1"/>
          <p:nvPr/>
        </p:nvSpPr>
        <p:spPr>
          <a:xfrm flipH="1">
            <a:off x="6397702" y="2490193"/>
            <a:ext cx="18690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Servo Motor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A6E183C6-E6BB-9883-841E-D9D84883DFA7}"/>
              </a:ext>
            </a:extLst>
          </p:cNvPr>
          <p:cNvSpPr txBox="1"/>
          <p:nvPr/>
        </p:nvSpPr>
        <p:spPr>
          <a:xfrm flipH="1">
            <a:off x="6222484" y="4373371"/>
            <a:ext cx="18690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Arduino Mega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10AFCEEE-E696-A0A2-FE20-DECADF8FB57F}"/>
              </a:ext>
            </a:extLst>
          </p:cNvPr>
          <p:cNvSpPr txBox="1"/>
          <p:nvPr/>
        </p:nvSpPr>
        <p:spPr>
          <a:xfrm flipH="1">
            <a:off x="4157181" y="4390698"/>
            <a:ext cx="18690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Keypad</a:t>
            </a:r>
          </a:p>
        </p:txBody>
      </p:sp>
      <p:pic>
        <p:nvPicPr>
          <p:cNvPr id="58" name="Picture 57">
            <a:extLst>
              <a:ext uri="{FF2B5EF4-FFF2-40B4-BE49-F238E27FC236}">
                <a16:creationId xmlns:a16="http://schemas.microsoft.com/office/drawing/2014/main" id="{1FD19E45-C18A-6CCA-C175-6461AC69907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383" y="2983058"/>
            <a:ext cx="1306226" cy="929199"/>
          </a:xfrm>
          <a:prstGeom prst="rect">
            <a:avLst/>
          </a:prstGeom>
        </p:spPr>
      </p:pic>
      <p:sp>
        <p:nvSpPr>
          <p:cNvPr id="59" name="TextBox 58">
            <a:extLst>
              <a:ext uri="{FF2B5EF4-FFF2-40B4-BE49-F238E27FC236}">
                <a16:creationId xmlns:a16="http://schemas.microsoft.com/office/drawing/2014/main" id="{F616AA16-6CDB-7F09-453D-2EE86D4CD80D}"/>
              </a:ext>
            </a:extLst>
          </p:cNvPr>
          <p:cNvSpPr txBox="1"/>
          <p:nvPr/>
        </p:nvSpPr>
        <p:spPr>
          <a:xfrm flipH="1">
            <a:off x="488084" y="4390698"/>
            <a:ext cx="18690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GSM Module</a:t>
            </a:r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BF0B465B-D6F1-4291-8771-807F87293BA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614253" y="2983058"/>
            <a:ext cx="1296531" cy="1296531"/>
          </a:xfrm>
          <a:prstGeom prst="rect">
            <a:avLst/>
          </a:prstGeom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0E4FC3C4-3CFC-89CF-3625-236E47CE813F}"/>
              </a:ext>
            </a:extLst>
          </p:cNvPr>
          <p:cNvSpPr txBox="1"/>
          <p:nvPr/>
        </p:nvSpPr>
        <p:spPr>
          <a:xfrm flipH="1">
            <a:off x="2327972" y="4399290"/>
            <a:ext cx="18690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Solenoid Door Lock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rauma &amp; Emergency Center by Slidesgo">
  <a:themeElements>
    <a:clrScheme name="Simple Light">
      <a:dk1>
        <a:srgbClr val="FFFFFF"/>
      </a:dk1>
      <a:lt1>
        <a:srgbClr val="000000"/>
      </a:lt1>
      <a:dk2>
        <a:srgbClr val="CCCCCC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407</TotalTime>
  <Words>341</Words>
  <Application>Microsoft Office PowerPoint</Application>
  <PresentationFormat>On-screen Show (16:9)</PresentationFormat>
  <Paragraphs>92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8" baseType="lpstr">
      <vt:lpstr>Söhne</vt:lpstr>
      <vt:lpstr>Arial</vt:lpstr>
      <vt:lpstr>Wingdings</vt:lpstr>
      <vt:lpstr>Courier New</vt:lpstr>
      <vt:lpstr>Montserrat</vt:lpstr>
      <vt:lpstr>Palanquin Dark</vt:lpstr>
      <vt:lpstr>Lexend Exa</vt:lpstr>
      <vt:lpstr>Lexend Exa Medium</vt:lpstr>
      <vt:lpstr>Lato</vt:lpstr>
      <vt:lpstr>Roboto Condensed Light</vt:lpstr>
      <vt:lpstr>Trauma &amp; Emergency Center by Slidesgo</vt:lpstr>
      <vt:lpstr>Bank Vault  Management System</vt:lpstr>
      <vt:lpstr>Group: 05 Team Name: Team_Delulu Group Members</vt:lpstr>
      <vt:lpstr>Social Impact:</vt:lpstr>
      <vt:lpstr>Economic Development:</vt:lpstr>
      <vt:lpstr>Multidisciplinary Contribution:</vt:lpstr>
      <vt:lpstr>Core Concept </vt:lpstr>
      <vt:lpstr>Visualization of our Project</vt:lpstr>
      <vt:lpstr>Usage of Design tools, hardware and software</vt:lpstr>
      <vt:lpstr>Sensor &amp; Modules</vt:lpstr>
      <vt:lpstr>Working System</vt:lpstr>
      <vt:lpstr>Final Design Sheet</vt:lpstr>
      <vt:lpstr>Challenges</vt:lpstr>
      <vt:lpstr>Final Look</vt:lpstr>
      <vt:lpstr>Final Look</vt:lpstr>
      <vt:lpstr>Limitations</vt:lpstr>
      <vt:lpstr>Multidisciplinary Approach: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TaskZen</dc:title>
  <dc:creator>Sharjil Khan</dc:creator>
  <cp:lastModifiedBy>Sharjil Khan</cp:lastModifiedBy>
  <cp:revision>16</cp:revision>
  <dcterms:modified xsi:type="dcterms:W3CDTF">2024-01-28T05:45:39Z</dcterms:modified>
</cp:coreProperties>
</file>